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8288000" cy="10287000"/>
  <p:notesSz cx="6858000" cy="9144000"/>
  <p:embeddedFontLst>
    <p:embeddedFont>
      <p:font typeface="Beth Ellen" panose="020B060402020202020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Helios Extended" panose="020B0604020202020204" charset="0"/>
      <p:regular r:id="rId11"/>
    </p:embeddedFont>
    <p:embeddedFont>
      <p:font typeface="Helios Extended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1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2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0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openxmlformats.org/officeDocument/2006/relationships/image" Target="../media/image37.sv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14.png"/><Relationship Id="rId4" Type="http://schemas.openxmlformats.org/officeDocument/2006/relationships/image" Target="../media/image28.svg"/><Relationship Id="rId9" Type="http://schemas.openxmlformats.org/officeDocument/2006/relationships/image" Target="../media/image7.png"/><Relationship Id="rId1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42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1.png"/><Relationship Id="rId5" Type="http://schemas.openxmlformats.org/officeDocument/2006/relationships/image" Target="../media/image9.png"/><Relationship Id="rId10" Type="http://schemas.openxmlformats.org/officeDocument/2006/relationships/image" Target="../media/image8.jpeg"/><Relationship Id="rId4" Type="http://schemas.openxmlformats.org/officeDocument/2006/relationships/image" Target="../media/image30.svg"/><Relationship Id="rId9" Type="http://schemas.openxmlformats.org/officeDocument/2006/relationships/image" Target="../media/image40.jpeg"/><Relationship Id="rId1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530594" y="1547917"/>
            <a:ext cx="9079638" cy="338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the building of Municipal non-profit enterprise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«First Cherkasy City Hospital»</a:t>
            </a:r>
          </a:p>
        </p:txBody>
      </p:sp>
      <p:sp>
        <p:nvSpPr>
          <p:cNvPr id="18" name="Freeform 18"/>
          <p:cNvSpPr/>
          <p:nvPr/>
        </p:nvSpPr>
        <p:spPr>
          <a:xfrm>
            <a:off x="9610233" y="5069607"/>
            <a:ext cx="7876611" cy="4696984"/>
          </a:xfrm>
          <a:custGeom>
            <a:avLst/>
            <a:gdLst/>
            <a:ahLst/>
            <a:cxnLst/>
            <a:rect l="l" t="t" r="r" b="b"/>
            <a:pathLst>
              <a:path w="7876611" h="4696984">
                <a:moveTo>
                  <a:pt x="0" y="0"/>
                </a:moveTo>
                <a:lnTo>
                  <a:pt x="7876611" y="0"/>
                </a:lnTo>
                <a:lnTo>
                  <a:pt x="7876611" y="4696984"/>
                </a:lnTo>
                <a:lnTo>
                  <a:pt x="0" y="469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9142" b="-21818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403863" y="671880"/>
            <a:ext cx="8276441" cy="4323160"/>
          </a:xfrm>
          <a:custGeom>
            <a:avLst/>
            <a:gdLst/>
            <a:ahLst/>
            <a:cxnLst/>
            <a:rect l="l" t="t" r="r" b="b"/>
            <a:pathLst>
              <a:path w="8276441" h="4323160">
                <a:moveTo>
                  <a:pt x="0" y="0"/>
                </a:moveTo>
                <a:lnTo>
                  <a:pt x="8276441" y="0"/>
                </a:lnTo>
                <a:lnTo>
                  <a:pt x="8276441" y="4323161"/>
                </a:lnTo>
                <a:lnTo>
                  <a:pt x="0" y="4323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6120" r="-24062" b="-651"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D207AB44-A89B-4559-B642-CF0FE90AA854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D672BF0B-F20B-4CFD-9D0A-3E6E96A9EF7D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73" r="-24062" b="-11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3099" y="-540144"/>
            <a:ext cx="19620536" cy="11733233"/>
            <a:chOff x="0" y="0"/>
            <a:chExt cx="5167549" cy="3090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7549" cy="3090234"/>
            </a:xfrm>
            <a:custGeom>
              <a:avLst/>
              <a:gdLst/>
              <a:ahLst/>
              <a:cxnLst/>
              <a:rect l="l" t="t" r="r" b="b"/>
              <a:pathLst>
                <a:path w="5167549" h="3090234">
                  <a:moveTo>
                    <a:pt x="0" y="0"/>
                  </a:moveTo>
                  <a:lnTo>
                    <a:pt x="5167549" y="0"/>
                  </a:lnTo>
                  <a:lnTo>
                    <a:pt x="5167549" y="3090234"/>
                  </a:lnTo>
                  <a:lnTo>
                    <a:pt x="0" y="3090234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67549" cy="3128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4171" y="212872"/>
            <a:ext cx="17373346" cy="1631656"/>
            <a:chOff x="0" y="0"/>
            <a:chExt cx="4575696" cy="429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75696" cy="429737"/>
            </a:xfrm>
            <a:custGeom>
              <a:avLst/>
              <a:gdLst/>
              <a:ahLst/>
              <a:cxnLst/>
              <a:rect l="l" t="t" r="r" b="b"/>
              <a:pathLst>
                <a:path w="4575696" h="429737">
                  <a:moveTo>
                    <a:pt x="0" y="0"/>
                  </a:moveTo>
                  <a:lnTo>
                    <a:pt x="4575696" y="0"/>
                  </a:lnTo>
                  <a:lnTo>
                    <a:pt x="4575696" y="429737"/>
                  </a:lnTo>
                  <a:lnTo>
                    <a:pt x="0" y="42973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75696" cy="467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 flipH="1">
            <a:off x="14701451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56423" y="2061927"/>
            <a:ext cx="11081094" cy="6219691"/>
            <a:chOff x="0" y="0"/>
            <a:chExt cx="2918477" cy="16381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18477" cy="1638108"/>
            </a:xfrm>
            <a:custGeom>
              <a:avLst/>
              <a:gdLst/>
              <a:ahLst/>
              <a:cxnLst/>
              <a:rect l="l" t="t" r="r" b="b"/>
              <a:pathLst>
                <a:path w="2918477" h="1638108">
                  <a:moveTo>
                    <a:pt x="0" y="0"/>
                  </a:moveTo>
                  <a:lnTo>
                    <a:pt x="2918477" y="0"/>
                  </a:lnTo>
                  <a:lnTo>
                    <a:pt x="2918477" y="1638108"/>
                  </a:lnTo>
                  <a:lnTo>
                    <a:pt x="0" y="163810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2918477" cy="1733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64171" y="5326473"/>
            <a:ext cx="6200734" cy="2934202"/>
          </a:xfrm>
          <a:custGeom>
            <a:avLst/>
            <a:gdLst/>
            <a:ahLst/>
            <a:cxnLst/>
            <a:rect l="l" t="t" r="r" b="b"/>
            <a:pathLst>
              <a:path w="6200734" h="2934202">
                <a:moveTo>
                  <a:pt x="0" y="0"/>
                </a:moveTo>
                <a:lnTo>
                  <a:pt x="6200734" y="0"/>
                </a:lnTo>
                <a:lnTo>
                  <a:pt x="6200734" y="2934202"/>
                </a:lnTo>
                <a:lnTo>
                  <a:pt x="0" y="2934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897" b="-1659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1631252" y="6142277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64171" y="2086211"/>
            <a:ext cx="6200734" cy="3240262"/>
          </a:xfrm>
          <a:custGeom>
            <a:avLst/>
            <a:gdLst/>
            <a:ahLst/>
            <a:cxnLst/>
            <a:rect l="l" t="t" r="r" b="b"/>
            <a:pathLst>
              <a:path w="6200734" h="3240262">
                <a:moveTo>
                  <a:pt x="0" y="0"/>
                </a:moveTo>
                <a:lnTo>
                  <a:pt x="6200734" y="0"/>
                </a:lnTo>
                <a:lnTo>
                  <a:pt x="6200734" y="3240262"/>
                </a:lnTo>
                <a:lnTo>
                  <a:pt x="0" y="3240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518" b="-24525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6656423" y="8500693"/>
            <a:ext cx="8288762" cy="1585928"/>
            <a:chOff x="0" y="0"/>
            <a:chExt cx="2183048" cy="41769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3049" cy="417693"/>
            </a:xfrm>
            <a:custGeom>
              <a:avLst/>
              <a:gdLst/>
              <a:ahLst/>
              <a:cxnLst/>
              <a:rect l="l" t="t" r="r" b="b"/>
              <a:pathLst>
                <a:path w="2183049" h="417693">
                  <a:moveTo>
                    <a:pt x="0" y="0"/>
                  </a:moveTo>
                  <a:lnTo>
                    <a:pt x="2183049" y="0"/>
                  </a:lnTo>
                  <a:lnTo>
                    <a:pt x="2183049" y="417693"/>
                  </a:lnTo>
                  <a:lnTo>
                    <a:pt x="0" y="41769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183048" cy="455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6996036" y="9730205"/>
            <a:ext cx="7479577" cy="46193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id="29" name="Group 29"/>
          <p:cNvGrpSpPr/>
          <p:nvPr/>
        </p:nvGrpSpPr>
        <p:grpSpPr>
          <a:xfrm>
            <a:off x="2719439" y="9021363"/>
            <a:ext cx="3422633" cy="1065258"/>
            <a:chOff x="0" y="0"/>
            <a:chExt cx="4563511" cy="142034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3143167" y="0"/>
              <a:ext cx="1420344" cy="1420344"/>
            </a:xfrm>
            <a:custGeom>
              <a:avLst/>
              <a:gdLst/>
              <a:ahLst/>
              <a:cxnLst/>
              <a:rect l="l" t="t" r="r" b="b"/>
              <a:pathLst>
                <a:path w="1420344" h="1420344">
                  <a:moveTo>
                    <a:pt x="0" y="0"/>
                  </a:moveTo>
                  <a:lnTo>
                    <a:pt x="1420344" y="0"/>
                  </a:lnTo>
                  <a:lnTo>
                    <a:pt x="1420344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571583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942" r="-892" b="-942"/>
              </a:stretch>
            </a:blipFill>
          </p:spPr>
        </p:sp>
      </p:grpSp>
      <p:sp>
        <p:nvSpPr>
          <p:cNvPr id="33" name="Freeform 33"/>
          <p:cNvSpPr/>
          <p:nvPr/>
        </p:nvSpPr>
        <p:spPr>
          <a:xfrm>
            <a:off x="7040474" y="6658525"/>
            <a:ext cx="596059" cy="612128"/>
          </a:xfrm>
          <a:custGeom>
            <a:avLst/>
            <a:gdLst/>
            <a:ahLst/>
            <a:cxnLst/>
            <a:rect l="l" t="t" r="r" b="b"/>
            <a:pathLst>
              <a:path w="596059" h="612128">
                <a:moveTo>
                  <a:pt x="0" y="0"/>
                </a:moveTo>
                <a:lnTo>
                  <a:pt x="596059" y="0"/>
                </a:lnTo>
                <a:lnTo>
                  <a:pt x="596059" y="612127"/>
                </a:lnTo>
                <a:lnTo>
                  <a:pt x="0" y="6121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6996036" y="5112968"/>
            <a:ext cx="677331" cy="695591"/>
          </a:xfrm>
          <a:custGeom>
            <a:avLst/>
            <a:gdLst/>
            <a:ahLst/>
            <a:cxnLst/>
            <a:rect l="l" t="t" r="r" b="b"/>
            <a:pathLst>
              <a:path w="677331" h="695591">
                <a:moveTo>
                  <a:pt x="0" y="0"/>
                </a:moveTo>
                <a:lnTo>
                  <a:pt x="677332" y="0"/>
                </a:lnTo>
                <a:lnTo>
                  <a:pt x="677332" y="695591"/>
                </a:lnTo>
                <a:lnTo>
                  <a:pt x="0" y="6955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6996036" y="5913334"/>
            <a:ext cx="684935" cy="640414"/>
          </a:xfrm>
          <a:custGeom>
            <a:avLst/>
            <a:gdLst/>
            <a:ahLst/>
            <a:cxnLst/>
            <a:rect l="l" t="t" r="r" b="b"/>
            <a:pathLst>
              <a:path w="684935" h="640414">
                <a:moveTo>
                  <a:pt x="0" y="0"/>
                </a:moveTo>
                <a:lnTo>
                  <a:pt x="684935" y="0"/>
                </a:lnTo>
                <a:lnTo>
                  <a:pt x="684935" y="640414"/>
                </a:lnTo>
                <a:lnTo>
                  <a:pt x="0" y="6404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721149" y="345774"/>
            <a:ext cx="14439178" cy="123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sz="3432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the building of Municipal non-profit enterprise «First Cherkasy City Hospital»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45568" y="4904126"/>
            <a:ext cx="10915287" cy="312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endParaRPr/>
          </a:p>
          <a:p>
            <a:pPr algn="l">
              <a:lnSpc>
                <a:spcPts val="3105"/>
              </a:lnSpc>
            </a:pPr>
            <a:r>
              <a:rPr lang="en-US" sz="2747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9 773</a:t>
            </a:r>
            <a:r>
              <a:rPr lang="en-US" sz="2747" spc="4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patients treated in inpatient care per year </a:t>
            </a:r>
          </a:p>
          <a:p>
            <a:pPr algn="l">
              <a:lnSpc>
                <a:spcPts val="3105"/>
              </a:lnSpc>
            </a:pPr>
            <a:endParaRPr lang="en-US" sz="2747" spc="4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05"/>
              </a:lnSpc>
            </a:pPr>
            <a:r>
              <a:rPr lang="en-US" sz="2747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3 463</a:t>
            </a:r>
            <a:r>
              <a:rPr lang="en-US" sz="2747" spc="4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surgical interventions were performed </a:t>
            </a:r>
          </a:p>
          <a:p>
            <a:pPr algn="l">
              <a:lnSpc>
                <a:spcPts val="3105"/>
              </a:lnSpc>
            </a:pPr>
            <a:endParaRPr lang="en-US" sz="2747" spc="4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05"/>
              </a:lnSpc>
            </a:pPr>
            <a:r>
              <a:rPr lang="en-US" sz="2747" spc="4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Provision of specialized care </a:t>
            </a:r>
            <a:r>
              <a:rPr lang="en-US" sz="2747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24/7</a:t>
            </a:r>
          </a:p>
          <a:p>
            <a:pPr algn="l">
              <a:lnSpc>
                <a:spcPts val="3105"/>
              </a:lnSpc>
            </a:pPr>
            <a:endParaRPr lang="en-US" sz="2747" b="1" spc="46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105"/>
              </a:lnSpc>
            </a:pPr>
            <a:endParaRPr lang="en-US" sz="2747" b="1" spc="46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761250" y="8643568"/>
            <a:ext cx="7949148" cy="98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500" b="1" spc="1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3926"/>
              </a:lnSpc>
            </a:pPr>
            <a:r>
              <a:rPr lang="en-US" sz="2500" b="1" spc="1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1 207 500 EUR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996036" y="2286270"/>
            <a:ext cx="9714360" cy="217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2504" spc="4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 multidisciplinary medical institution with bed fund of 355 beds.</a:t>
            </a:r>
          </a:p>
          <a:p>
            <a:pPr algn="l">
              <a:lnSpc>
                <a:spcPts val="2829"/>
              </a:lnSpc>
            </a:pPr>
            <a:endParaRPr lang="en-US" sz="2504" spc="4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29"/>
              </a:lnSpc>
            </a:pPr>
            <a:r>
              <a:rPr lang="en-US" sz="2504" spc="4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15 departments with the only burn department for adults and children in the region. </a:t>
            </a:r>
          </a:p>
          <a:p>
            <a:pPr algn="l">
              <a:lnSpc>
                <a:spcPts val="2829"/>
              </a:lnSpc>
            </a:pPr>
            <a:endParaRPr lang="en-US" sz="2504" spc="4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996036" y="4346806"/>
            <a:ext cx="10915287" cy="39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547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Currently, the number of visitors of the institution: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1" b="-241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001" y="-187876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4866" y="700469"/>
            <a:ext cx="8933714" cy="9438160"/>
            <a:chOff x="0" y="0"/>
            <a:chExt cx="2352912" cy="24857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2912" cy="2485770"/>
            </a:xfrm>
            <a:custGeom>
              <a:avLst/>
              <a:gdLst/>
              <a:ahLst/>
              <a:cxnLst/>
              <a:rect l="l" t="t" r="r" b="b"/>
              <a:pathLst>
                <a:path w="2352912" h="2485770">
                  <a:moveTo>
                    <a:pt x="0" y="0"/>
                  </a:moveTo>
                  <a:lnTo>
                    <a:pt x="2352912" y="0"/>
                  </a:lnTo>
                  <a:lnTo>
                    <a:pt x="2352912" y="2485770"/>
                  </a:lnTo>
                  <a:lnTo>
                    <a:pt x="0" y="248577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2352912" cy="262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77168" y="2533601"/>
            <a:ext cx="7026524" cy="741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roof repair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insulation of facades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external windows and doors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interior finishing of the passage and stairwells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electrical networks and equipment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6890" y="989711"/>
            <a:ext cx="8406381" cy="90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060" b="1" spc="5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55061" y="6835837"/>
            <a:ext cx="811757" cy="811757"/>
          </a:xfrm>
          <a:custGeom>
            <a:avLst/>
            <a:gdLst/>
            <a:ahLst/>
            <a:cxnLst/>
            <a:rect l="l" t="t" r="r" b="b"/>
            <a:pathLst>
              <a:path w="811757" h="811757">
                <a:moveTo>
                  <a:pt x="0" y="0"/>
                </a:moveTo>
                <a:lnTo>
                  <a:pt x="811756" y="0"/>
                </a:lnTo>
                <a:lnTo>
                  <a:pt x="811756" y="811757"/>
                </a:lnTo>
                <a:lnTo>
                  <a:pt x="0" y="811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275322" y="594611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9803692" y="5441645"/>
            <a:ext cx="7876611" cy="4696984"/>
          </a:xfrm>
          <a:custGeom>
            <a:avLst/>
            <a:gdLst/>
            <a:ahLst/>
            <a:cxnLst/>
            <a:rect l="l" t="t" r="r" b="b"/>
            <a:pathLst>
              <a:path w="7876611" h="4696984">
                <a:moveTo>
                  <a:pt x="0" y="0"/>
                </a:moveTo>
                <a:lnTo>
                  <a:pt x="7876612" y="0"/>
                </a:lnTo>
                <a:lnTo>
                  <a:pt x="7876612" y="4696983"/>
                </a:lnTo>
                <a:lnTo>
                  <a:pt x="0" y="46969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9142" b="-21818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803692" y="689672"/>
            <a:ext cx="7876611" cy="4666336"/>
          </a:xfrm>
          <a:custGeom>
            <a:avLst/>
            <a:gdLst/>
            <a:ahLst/>
            <a:cxnLst/>
            <a:rect l="l" t="t" r="r" b="b"/>
            <a:pathLst>
              <a:path w="7876611" h="4666336">
                <a:moveTo>
                  <a:pt x="0" y="0"/>
                </a:moveTo>
                <a:lnTo>
                  <a:pt x="7876612" y="0"/>
                </a:lnTo>
                <a:lnTo>
                  <a:pt x="7876612" y="4666336"/>
                </a:lnTo>
                <a:lnTo>
                  <a:pt x="0" y="4666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362" t="-18876" r="-1770" b="-24476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84552" y="2375248"/>
            <a:ext cx="1302234" cy="618561"/>
          </a:xfrm>
          <a:custGeom>
            <a:avLst/>
            <a:gdLst/>
            <a:ahLst/>
            <a:cxnLst/>
            <a:rect l="l" t="t" r="r" b="b"/>
            <a:pathLst>
              <a:path w="1302234" h="618561">
                <a:moveTo>
                  <a:pt x="0" y="0"/>
                </a:moveTo>
                <a:lnTo>
                  <a:pt x="1302234" y="0"/>
                </a:lnTo>
                <a:lnTo>
                  <a:pt x="1302234" y="618561"/>
                </a:lnTo>
                <a:lnTo>
                  <a:pt x="0" y="6185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97985" y="3566226"/>
            <a:ext cx="804449" cy="797410"/>
          </a:xfrm>
          <a:custGeom>
            <a:avLst/>
            <a:gdLst/>
            <a:ahLst/>
            <a:cxnLst/>
            <a:rect l="l" t="t" r="r" b="b"/>
            <a:pathLst>
              <a:path w="804449" h="797410">
                <a:moveTo>
                  <a:pt x="0" y="0"/>
                </a:moveTo>
                <a:lnTo>
                  <a:pt x="804448" y="0"/>
                </a:lnTo>
                <a:lnTo>
                  <a:pt x="804448" y="797410"/>
                </a:lnTo>
                <a:lnTo>
                  <a:pt x="0" y="797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97985" y="5143500"/>
            <a:ext cx="839909" cy="839909"/>
          </a:xfrm>
          <a:custGeom>
            <a:avLst/>
            <a:gdLst/>
            <a:ahLst/>
            <a:cxnLst/>
            <a:rect l="l" t="t" r="r" b="b"/>
            <a:pathLst>
              <a:path w="839909" h="839909">
                <a:moveTo>
                  <a:pt x="0" y="0"/>
                </a:moveTo>
                <a:lnTo>
                  <a:pt x="839908" y="0"/>
                </a:lnTo>
                <a:lnTo>
                  <a:pt x="839908" y="839909"/>
                </a:lnTo>
                <a:lnTo>
                  <a:pt x="0" y="8399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55061" y="8581286"/>
            <a:ext cx="811757" cy="914656"/>
          </a:xfrm>
          <a:custGeom>
            <a:avLst/>
            <a:gdLst/>
            <a:ahLst/>
            <a:cxnLst/>
            <a:rect l="l" t="t" r="r" b="b"/>
            <a:pathLst>
              <a:path w="811757" h="914656">
                <a:moveTo>
                  <a:pt x="0" y="0"/>
                </a:moveTo>
                <a:lnTo>
                  <a:pt x="811756" y="0"/>
                </a:lnTo>
                <a:lnTo>
                  <a:pt x="811756" y="914656"/>
                </a:lnTo>
                <a:lnTo>
                  <a:pt x="0" y="9146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8851" r="-191602" b="-48017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73" r="-24062" b="-11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35113" y="-1355092"/>
            <a:ext cx="19063691" cy="12997183"/>
            <a:chOff x="0" y="0"/>
            <a:chExt cx="5020890" cy="3423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0890" cy="3423126"/>
            </a:xfrm>
            <a:custGeom>
              <a:avLst/>
              <a:gdLst/>
              <a:ahLst/>
              <a:cxnLst/>
              <a:rect l="l" t="t" r="r" b="b"/>
              <a:pathLst>
                <a:path w="5020890" h="3423126">
                  <a:moveTo>
                    <a:pt x="0" y="0"/>
                  </a:moveTo>
                  <a:lnTo>
                    <a:pt x="5020890" y="0"/>
                  </a:lnTo>
                  <a:lnTo>
                    <a:pt x="5020890" y="3423126"/>
                  </a:lnTo>
                  <a:lnTo>
                    <a:pt x="0" y="3423126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0890" cy="3461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9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                                                                        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1B517B">
                      <a:alpha val="9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                                                                              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979335" y="2798373"/>
            <a:ext cx="8700969" cy="6786480"/>
            <a:chOff x="0" y="0"/>
            <a:chExt cx="3623642" cy="28263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23642" cy="2826326"/>
            </a:xfrm>
            <a:custGeom>
              <a:avLst/>
              <a:gdLst/>
              <a:ahLst/>
              <a:cxnLst/>
              <a:rect l="l" t="t" r="r" b="b"/>
              <a:pathLst>
                <a:path w="3623642" h="2826326">
                  <a:moveTo>
                    <a:pt x="0" y="0"/>
                  </a:moveTo>
                  <a:lnTo>
                    <a:pt x="3623642" y="0"/>
                  </a:lnTo>
                  <a:lnTo>
                    <a:pt x="3623642" y="2826326"/>
                  </a:lnTo>
                  <a:lnTo>
                    <a:pt x="0" y="282632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623642" cy="2864426"/>
            </a:xfrm>
            <a:prstGeom prst="rect">
              <a:avLst/>
            </a:prstGeom>
          </p:spPr>
          <p:txBody>
            <a:bodyPr lIns="52801" tIns="52801" rIns="52801" bIns="5280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352648" y="6980782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13272" y="7482887"/>
            <a:ext cx="6778625" cy="3210272"/>
            <a:chOff x="0" y="0"/>
            <a:chExt cx="1501729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6462333" y="7423273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2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2" y="3269886"/>
                </a:lnTo>
                <a:lnTo>
                  <a:pt x="32290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583590" y="9356701"/>
            <a:ext cx="1493249" cy="834353"/>
          </a:xfrm>
          <a:custGeom>
            <a:avLst/>
            <a:gdLst/>
            <a:ahLst/>
            <a:cxnLst/>
            <a:rect l="l" t="t" r="r" b="b"/>
            <a:pathLst>
              <a:path w="1493249" h="834353">
                <a:moveTo>
                  <a:pt x="0" y="0"/>
                </a:moveTo>
                <a:lnTo>
                  <a:pt x="1493249" y="0"/>
                </a:lnTo>
                <a:lnTo>
                  <a:pt x="1493249" y="834353"/>
                </a:lnTo>
                <a:lnTo>
                  <a:pt x="0" y="83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25615" y="9390610"/>
            <a:ext cx="657974" cy="766536"/>
          </a:xfrm>
          <a:custGeom>
            <a:avLst/>
            <a:gdLst/>
            <a:ahLst/>
            <a:cxnLst/>
            <a:rect l="l" t="t" r="r" b="b"/>
            <a:pathLst>
              <a:path w="657974" h="766536">
                <a:moveTo>
                  <a:pt x="0" y="0"/>
                </a:moveTo>
                <a:lnTo>
                  <a:pt x="657975" y="0"/>
                </a:lnTo>
                <a:lnTo>
                  <a:pt x="657975" y="766536"/>
                </a:lnTo>
                <a:lnTo>
                  <a:pt x="0" y="766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07644" y="820340"/>
            <a:ext cx="8289088" cy="4323160"/>
          </a:xfrm>
          <a:custGeom>
            <a:avLst/>
            <a:gdLst/>
            <a:ahLst/>
            <a:cxnLst/>
            <a:rect l="l" t="t" r="r" b="b"/>
            <a:pathLst>
              <a:path w="8289088" h="4323160">
                <a:moveTo>
                  <a:pt x="0" y="0"/>
                </a:moveTo>
                <a:lnTo>
                  <a:pt x="8289088" y="0"/>
                </a:lnTo>
                <a:lnTo>
                  <a:pt x="8289088" y="4323160"/>
                </a:lnTo>
                <a:lnTo>
                  <a:pt x="0" y="4323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4445" b="-181636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07644" y="5261693"/>
            <a:ext cx="8276441" cy="4323160"/>
          </a:xfrm>
          <a:custGeom>
            <a:avLst/>
            <a:gdLst/>
            <a:ahLst/>
            <a:cxnLst/>
            <a:rect l="l" t="t" r="r" b="b"/>
            <a:pathLst>
              <a:path w="8276441" h="4323160">
                <a:moveTo>
                  <a:pt x="0" y="0"/>
                </a:moveTo>
                <a:lnTo>
                  <a:pt x="8276441" y="0"/>
                </a:lnTo>
                <a:lnTo>
                  <a:pt x="8276441" y="4323160"/>
                </a:lnTo>
                <a:lnTo>
                  <a:pt x="0" y="4323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6120" r="-24062" b="-651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746126" y="6431620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8979335" y="820340"/>
            <a:ext cx="8700969" cy="1754097"/>
            <a:chOff x="0" y="0"/>
            <a:chExt cx="3623642" cy="7305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23642" cy="730519"/>
            </a:xfrm>
            <a:custGeom>
              <a:avLst/>
              <a:gdLst/>
              <a:ahLst/>
              <a:cxnLst/>
              <a:rect l="l" t="t" r="r" b="b"/>
              <a:pathLst>
                <a:path w="3623642" h="730519">
                  <a:moveTo>
                    <a:pt x="0" y="0"/>
                  </a:moveTo>
                  <a:lnTo>
                    <a:pt x="3623642" y="0"/>
                  </a:lnTo>
                  <a:lnTo>
                    <a:pt x="3623642" y="730519"/>
                  </a:lnTo>
                  <a:lnTo>
                    <a:pt x="0" y="73051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3623642" cy="787669"/>
            </a:xfrm>
            <a:prstGeom prst="rect">
              <a:avLst/>
            </a:prstGeom>
          </p:spPr>
          <p:txBody>
            <a:bodyPr lIns="52801" tIns="52801" rIns="52801" bIns="5280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9368605" y="4687308"/>
            <a:ext cx="506503" cy="574384"/>
          </a:xfrm>
          <a:custGeom>
            <a:avLst/>
            <a:gdLst/>
            <a:ahLst/>
            <a:cxnLst/>
            <a:rect l="l" t="t" r="r" b="b"/>
            <a:pathLst>
              <a:path w="506503" h="574384">
                <a:moveTo>
                  <a:pt x="0" y="0"/>
                </a:moveTo>
                <a:lnTo>
                  <a:pt x="506503" y="0"/>
                </a:lnTo>
                <a:lnTo>
                  <a:pt x="506503" y="574385"/>
                </a:lnTo>
                <a:lnTo>
                  <a:pt x="0" y="574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318294" y="6681811"/>
            <a:ext cx="607125" cy="597765"/>
          </a:xfrm>
          <a:custGeom>
            <a:avLst/>
            <a:gdLst/>
            <a:ahLst/>
            <a:cxnLst/>
            <a:rect l="l" t="t" r="r" b="b"/>
            <a:pathLst>
              <a:path w="607125" h="597765">
                <a:moveTo>
                  <a:pt x="0" y="0"/>
                </a:moveTo>
                <a:lnTo>
                  <a:pt x="607125" y="0"/>
                </a:lnTo>
                <a:lnTo>
                  <a:pt x="607125" y="597766"/>
                </a:lnTo>
                <a:lnTo>
                  <a:pt x="0" y="597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368605" y="1476175"/>
            <a:ext cx="8023051" cy="79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89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oldest three-story building, was put into operation </a:t>
            </a:r>
            <a:r>
              <a:rPr lang="en-US" sz="289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 1963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07726" y="4294650"/>
            <a:ext cx="7151574" cy="47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8"/>
              </a:lnSpc>
            </a:pPr>
            <a:endParaRPr/>
          </a:p>
          <a:p>
            <a:pPr algn="just">
              <a:lnSpc>
                <a:spcPts val="2888"/>
              </a:lnSpc>
            </a:pPr>
            <a:r>
              <a:rPr lang="en-US" sz="272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necessary and high-quality conditions </a:t>
            </a: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88"/>
              </a:lnSpc>
            </a:pPr>
            <a:r>
              <a:rPr lang="en-US" sz="272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providing medical care to patients with various diseases by creating a modern medical complex using modern materials and energy-saving technologies, inclusiveness</a:t>
            </a: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368605" y="3100174"/>
            <a:ext cx="8023051" cy="117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89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Completion of construction works at the facility will ensure:</a:t>
            </a:r>
          </a:p>
          <a:p>
            <a:pPr algn="l">
              <a:lnSpc>
                <a:spcPts val="3068"/>
              </a:lnSpc>
            </a:pPr>
            <a:endParaRPr lang="en-US" sz="2895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Довільний</PresentationFormat>
  <Paragraphs>38</Paragraphs>
  <Slides>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10" baseType="lpstr">
      <vt:lpstr>Calibri</vt:lpstr>
      <vt:lpstr>Helios Extended</vt:lpstr>
      <vt:lpstr>Beth Ellen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dc:creator>Yaroslav Solomianyi</dc:creator>
  <cp:lastModifiedBy>Sisan Mession</cp:lastModifiedBy>
  <cp:revision>3</cp:revision>
  <dcterms:created xsi:type="dcterms:W3CDTF">2006-08-16T00:00:00Z</dcterms:created>
  <dcterms:modified xsi:type="dcterms:W3CDTF">2024-11-06T14:04:14Z</dcterms:modified>
  <dc:identifier>DAGTDkWGydA</dc:identifier>
</cp:coreProperties>
</file>